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256" r:id="rId2"/>
    <p:sldId id="259" r:id="rId3"/>
    <p:sldId id="260" r:id="rId4"/>
    <p:sldId id="272" r:id="rId5"/>
    <p:sldId id="274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66" r:id="rId15"/>
    <p:sldId id="28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C37B5-ED08-4A94-9877-7CF1ACC6E741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8CD5D-6CED-45F8-BC0F-FA84E5760E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3123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CD5D-6CED-45F8-BC0F-FA84E5760EF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64377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CD5D-6CED-45F8-BC0F-FA84E5760EFB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6437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CD5D-6CED-45F8-BC0F-FA84E5760EF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6437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CD5D-6CED-45F8-BC0F-FA84E5760EFB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6437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CD5D-6CED-45F8-BC0F-FA84E5760EFB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6437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CD5D-6CED-45F8-BC0F-FA84E5760EFB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6437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CD5D-6CED-45F8-BC0F-FA84E5760EFB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6437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CD5D-6CED-45F8-BC0F-FA84E5760EFB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6437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CD5D-6CED-45F8-BC0F-FA84E5760EFB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64377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CD5D-6CED-45F8-BC0F-FA84E5760EFB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6437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A42D-9260-4912-97D4-A1E36044C494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E4D5E-6953-4026-BF97-BE75BBA3B2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A42D-9260-4912-97D4-A1E36044C494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E4D5E-6953-4026-BF97-BE75BBA3B2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A42D-9260-4912-97D4-A1E36044C494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E4D5E-6953-4026-BF97-BE75BBA3B2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A42D-9260-4912-97D4-A1E36044C494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E4D5E-6953-4026-BF97-BE75BBA3B2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A42D-9260-4912-97D4-A1E36044C494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E4D5E-6953-4026-BF97-BE75BBA3B2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A42D-9260-4912-97D4-A1E36044C494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E4D5E-6953-4026-BF97-BE75BBA3B2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A42D-9260-4912-97D4-A1E36044C494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E4D5E-6953-4026-BF97-BE75BBA3B2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A42D-9260-4912-97D4-A1E36044C494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E4D5E-6953-4026-BF97-BE75BBA3B2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A42D-9260-4912-97D4-A1E36044C494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E4D5E-6953-4026-BF97-BE75BBA3B2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A42D-9260-4912-97D4-A1E36044C494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E4D5E-6953-4026-BF97-BE75BBA3B2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A42D-9260-4912-97D4-A1E36044C494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E4D5E-6953-4026-BF97-BE75BBA3B2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7EFA42D-9260-4912-97D4-A1E36044C494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E2E4D5E-6953-4026-BF97-BE75BBA3B2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ekaterina.nnnn72@yandex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3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04664"/>
            <a:ext cx="7776864" cy="5940660"/>
          </a:xfrm>
        </p:spPr>
        <p:txBody>
          <a:bodyPr/>
          <a:lstStyle/>
          <a:p>
            <a:endParaRPr lang="ru-RU" dirty="0" smtClean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  <a:p>
            <a:pPr algn="ctr"/>
            <a:endParaRPr lang="ru-RU" sz="3600" b="1" dirty="0" smtClean="0">
              <a:solidFill>
                <a:schemeClr val="accent5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«</a:t>
            </a:r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Построение секстаккордов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и </a:t>
            </a:r>
            <a:r>
              <a:rPr lang="ru-RU" sz="3600" b="1" dirty="0" err="1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квартсекстаккордов</a:t>
            </a:r>
            <a:endParaRPr lang="ru-RU" sz="3600" b="1" dirty="0" smtClean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 вне лада».</a:t>
            </a:r>
          </a:p>
          <a:p>
            <a:pPr algn="ctr"/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04048" y="4041068"/>
            <a:ext cx="3600400" cy="219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5720" lvl="0"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nstantia"/>
              </a:rPr>
              <a:t>Презентацию 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onstantia"/>
              </a:rPr>
              <a:t>составила  преподаватель теоретических дисциплин 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Constantia"/>
            </a:endParaRPr>
          </a:p>
          <a:p>
            <a:pPr marR="45720" lvl="0"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nstantia"/>
              </a:rPr>
              <a:t>МБУ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onstantia"/>
              </a:rPr>
              <a:t>ДО  «Детская   школа  искусств»</a:t>
            </a:r>
          </a:p>
          <a:p>
            <a:pPr marR="45720" lvl="0"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onstantia"/>
              </a:rPr>
              <a:t>Наталья  Николаевна 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Constantia"/>
              </a:rPr>
              <a:t>Грязова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Constantia"/>
            </a:endParaRPr>
          </a:p>
          <a:p>
            <a:pPr marR="45720" lvl="0"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onstantia"/>
              </a:rPr>
              <a:t>г. Нефтеюганск</a:t>
            </a:r>
          </a:p>
        </p:txBody>
      </p:sp>
    </p:spTree>
    <p:extLst>
      <p:ext uri="{BB962C8B-B14F-4D97-AF65-F5344CB8AC3E}">
        <p14:creationId xmlns:p14="http://schemas.microsoft.com/office/powerpoint/2010/main" xmlns="" val="1139122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512676"/>
            <a:ext cx="7992888" cy="5796644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Например,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построить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мажорный 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квартсекстаккорд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от «до» вверх, то отложим от этой ноты сначала чистую кварту «до – фа», потом вверх добавим большую терцию  от «фа» — «фа – ля». </a:t>
            </a:r>
          </a:p>
          <a:p>
            <a:pPr algn="just"/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Мажорный </a:t>
            </a:r>
            <a:r>
              <a:rPr lang="ru-RU" sz="24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квартсекстаккорд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получился из звуков ДО, 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ФА, ЛЯ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83668" y="2908021"/>
            <a:ext cx="5616624" cy="1723549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sz="4400" dirty="0" smtClean="0">
                <a:solidFill>
                  <a:srgbClr val="0070C0"/>
                </a:solidFill>
              </a:rPr>
              <a:t>            =         +    </a:t>
            </a:r>
          </a:p>
          <a:p>
            <a:r>
              <a:rPr lang="ru-RU" sz="4400" dirty="0" smtClean="0">
                <a:solidFill>
                  <a:srgbClr val="0070C0"/>
                </a:solidFill>
              </a:rPr>
              <a:t>     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35695" y="2970248"/>
            <a:ext cx="1794363" cy="159909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3968" y="3180391"/>
            <a:ext cx="1008112" cy="129692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76156" y="3142290"/>
            <a:ext cx="872072" cy="133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708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512676"/>
            <a:ext cx="7992888" cy="5796644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Например,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построить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минорный 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квартсекстаккорд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от «до» вверх, то отложим от этой ноты сначала чистую кварту «до – фа», потом вверх добавим 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малую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терцию  от «фа» — «фа – 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ля – бемоль». </a:t>
            </a:r>
            <a:endParaRPr lang="ru-RU" sz="2400" dirty="0">
              <a:solidFill>
                <a:srgbClr val="11111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Мажорный </a:t>
            </a:r>
            <a:r>
              <a:rPr lang="ru-RU" sz="24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квартсекстаккорд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получился из звуков ДО, 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ФА, ЛЯ – бемоль:</a:t>
            </a:r>
            <a:endParaRPr lang="ru-RU" sz="2400" dirty="0">
              <a:solidFill>
                <a:srgbClr val="11111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7531" y="2967883"/>
            <a:ext cx="5546777" cy="2246769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/>
              <a:t> </a:t>
            </a:r>
            <a:r>
              <a:rPr lang="ru-RU" dirty="0" smtClean="0"/>
              <a:t>                              </a:t>
            </a:r>
            <a:r>
              <a:rPr lang="ru-RU" sz="4400" dirty="0" smtClean="0">
                <a:solidFill>
                  <a:srgbClr val="0070C0"/>
                </a:solidFill>
              </a:rPr>
              <a:t>=        +</a:t>
            </a:r>
          </a:p>
          <a:p>
            <a:r>
              <a:rPr lang="ru-RU" sz="6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64757" y="3283118"/>
            <a:ext cx="2042429" cy="1573149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449595"/>
            <a:ext cx="1021529" cy="1311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20172" y="3306004"/>
            <a:ext cx="1005078" cy="146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8979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512676"/>
            <a:ext cx="7992888" cy="5796644"/>
          </a:xfrm>
        </p:spPr>
        <p:txBody>
          <a:bodyPr>
            <a:noAutofit/>
          </a:bodyPr>
          <a:lstStyle/>
          <a:p>
            <a:pPr lvl="0" algn="just">
              <a:buClr>
                <a:srgbClr val="F14124">
                  <a:lumMod val="75000"/>
                </a:srgbClr>
              </a:buClr>
            </a:pP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Для построения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мажорного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квартсекстаккорда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от любого звука вниз  необходимо  знание  порядка интервалов: 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большая терция и чистая кварта: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сначала вверху чистая кварта, а под ней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подстраивается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малая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терция.</a:t>
            </a:r>
            <a:endParaRPr lang="ru-RU" sz="2400" dirty="0">
              <a:solidFill>
                <a:srgbClr val="212745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, построить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мажорный 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квартсекстаккорд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от «до» вниз, то отложим от этой ноты сначала большую терцию «до – ля – бемоль», потом вниз добавим чистую кварту  от «ля – бемоль» — «ля – бемоль  – ми – бемоль». </a:t>
            </a:r>
          </a:p>
          <a:p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Мажорный </a:t>
            </a:r>
            <a:r>
              <a:rPr lang="ru-RU" sz="24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квартсекстаккорд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получился из звуков ДО, ЛЯ – бемоль –  МИ – бемоль:</a:t>
            </a:r>
            <a:b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11111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26477" y="4477263"/>
            <a:ext cx="5969859" cy="2154436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dirty="0"/>
              <a:t> </a:t>
            </a:r>
            <a:r>
              <a:rPr lang="ru-RU" dirty="0" smtClean="0"/>
              <a:t>                         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</a:t>
            </a:r>
            <a:r>
              <a:rPr lang="ru-RU" sz="4400" dirty="0" smtClean="0">
                <a:solidFill>
                  <a:srgbClr val="0070C0"/>
                </a:solidFill>
              </a:rPr>
              <a:t>=        +</a:t>
            </a:r>
          </a:p>
          <a:p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71706" y="4835544"/>
            <a:ext cx="1092953" cy="160343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7344" y="4835544"/>
            <a:ext cx="1224136" cy="154970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35696" y="4768677"/>
            <a:ext cx="2015827" cy="1737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2495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3178" y="593430"/>
            <a:ext cx="7992888" cy="5796644"/>
          </a:xfrm>
        </p:spPr>
        <p:txBody>
          <a:bodyPr>
            <a:noAutofit/>
          </a:bodyPr>
          <a:lstStyle/>
          <a:p>
            <a:pPr lvl="0" algn="just">
              <a:buClr>
                <a:srgbClr val="F14124">
                  <a:lumMod val="75000"/>
                </a:srgbClr>
              </a:buClr>
            </a:pP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Для построения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минорного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квартсекстаккорда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от любого звука вниз  необходимо  знание  порядка интервалов: 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малая терция и чистая кварта: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сначала вверху 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малая терция,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а под ней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подстраивается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чистая кварта.</a:t>
            </a:r>
            <a:endParaRPr lang="ru-RU" sz="2400" dirty="0">
              <a:solidFill>
                <a:srgbClr val="212745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, построить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минорный 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квартсекстаккорд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от «до» вниз, то отложим от этой ноты сначала 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малую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терцию «до – 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ля»,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потом вниз добавим чистую кварту  от «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ля»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— «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ля – ми». </a:t>
            </a:r>
            <a:endParaRPr lang="ru-RU" sz="2400" dirty="0">
              <a:solidFill>
                <a:srgbClr val="11111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Минорный </a:t>
            </a:r>
            <a:r>
              <a:rPr lang="ru-RU" sz="24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квартсекстаккорд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получился из звуков ДО, 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ЛЯ, МИ: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11111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83668" y="4393831"/>
            <a:ext cx="5832648" cy="1877437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dirty="0" smtClean="0"/>
              <a:t>                              </a:t>
            </a:r>
            <a:r>
              <a:rPr lang="ru-RU" sz="4400" dirty="0" smtClean="0">
                <a:solidFill>
                  <a:srgbClr val="0070C0"/>
                </a:solidFill>
              </a:rPr>
              <a:t>=          +</a:t>
            </a:r>
          </a:p>
          <a:p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                                     </a:t>
            </a:r>
          </a:p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96886" y="4646554"/>
            <a:ext cx="1175214" cy="137199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2919" y="4695048"/>
            <a:ext cx="1133367" cy="124670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9692" y="4543853"/>
            <a:ext cx="1844748" cy="1577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7808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4229" y="224644"/>
            <a:ext cx="8064896" cy="5976664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Задание:</a:t>
            </a:r>
          </a:p>
          <a:p>
            <a:r>
              <a:rPr lang="ru-RU" sz="18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1.Постройте мажорные  и минорные  секстаккорды  и </a:t>
            </a:r>
            <a:r>
              <a:rPr lang="ru-RU" sz="1800" dirty="0" err="1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квартсекстаккорды</a:t>
            </a:r>
            <a:r>
              <a:rPr lang="ru-RU" sz="18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вверх и вниз от звуков  РЕ, МИ, ФА, СОЛЬ, ЛЯ,СИ.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Образец:</a:t>
            </a:r>
            <a:endParaRPr lang="ru-RU" sz="1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Мажорные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квартсекстаккорды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соедините стрелочками, а минорные подпишите:</a:t>
            </a:r>
          </a:p>
          <a:p>
            <a:pPr algn="ctr">
              <a:spcAft>
                <a:spcPts val="0"/>
              </a:spcAft>
              <a:tabLst>
                <a:tab pos="2114550" algn="l"/>
              </a:tabLst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0"/>
              </a:spcAft>
              <a:tabLst>
                <a:tab pos="2114550" algn="l"/>
              </a:tabLst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tabLst>
                <a:tab pos="2114550" algn="l"/>
              </a:tabLst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Найдите  5 ошибок в построении аккордов и исправьте   их:</a:t>
            </a:r>
          </a:p>
          <a:p>
            <a:pPr algn="ctr">
              <a:spcAft>
                <a:spcPts val="0"/>
              </a:spcAft>
              <a:tabLst>
                <a:tab pos="2114550" algn="l"/>
              </a:tabLst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0"/>
              </a:spcAft>
              <a:tabLst>
                <a:tab pos="2114550" algn="l"/>
              </a:tabLst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0"/>
              </a:spcAft>
              <a:tabLst>
                <a:tab pos="2114550" algn="l"/>
              </a:tabLst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tabLst>
                <a:tab pos="2114550" algn="l"/>
              </a:tabLst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4.Выучить наизусть  «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1800" b="1" dirty="0" smtClean="0">
                <a:latin typeface="Times New Roman"/>
                <a:ea typeface="Times New Roman"/>
              </a:rPr>
              <a:t>стонскую  народную  песню»:</a:t>
            </a:r>
            <a:endParaRPr lang="ru-RU" sz="1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tabLst>
                <a:tab pos="2114550" algn="l"/>
              </a:tabLst>
            </a:pPr>
            <a:r>
              <a:rPr lang="ru-RU" sz="1800" b="1" dirty="0">
                <a:latin typeface="Times New Roman"/>
                <a:ea typeface="Times New Roman"/>
              </a:rPr>
              <a:t> </a:t>
            </a:r>
            <a:endParaRPr lang="ru-RU" sz="18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800" b="1" dirty="0">
                <a:latin typeface="Times New Roman"/>
                <a:ea typeface="Times New Roman"/>
              </a:rPr>
              <a:t> </a:t>
            </a:r>
            <a:endParaRPr lang="ru-RU" sz="1800" dirty="0">
              <a:latin typeface="Times New Roman"/>
              <a:ea typeface="Times New Roman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1" y="5696518"/>
            <a:ext cx="6627813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018" y="3320988"/>
            <a:ext cx="7002941" cy="699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8387" y="4437112"/>
            <a:ext cx="6901303" cy="94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3287" y="1628799"/>
            <a:ext cx="6896403" cy="1053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157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Выполненную работу подписывать (имя, фамилия, класс), присылать на почту: </a:t>
            </a:r>
            <a:r>
              <a:rPr lang="en-US" u="sng" dirty="0" err="1" smtClean="0">
                <a:hlinkClick r:id="rId2"/>
              </a:rPr>
              <a:t>ekaterina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nnnn</a:t>
            </a:r>
            <a:r>
              <a:rPr lang="ru-RU" u="sng" dirty="0" smtClean="0">
                <a:hlinkClick r:id="rId2"/>
              </a:rPr>
              <a:t>72@</a:t>
            </a:r>
            <a:r>
              <a:rPr lang="en-US" u="sng" dirty="0" err="1" smtClean="0">
                <a:hlinkClick r:id="rId2"/>
              </a:rPr>
              <a:t>yandex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ru</a:t>
            </a:r>
            <a:r>
              <a:rPr lang="ru-RU" dirty="0" smtClean="0"/>
              <a:t> ; либо </a:t>
            </a:r>
            <a:r>
              <a:rPr lang="en-US" dirty="0" err="1" smtClean="0"/>
              <a:t>WhatsApp</a:t>
            </a:r>
            <a:r>
              <a:rPr lang="ru-RU" dirty="0" smtClean="0"/>
              <a:t> 89829683714</a:t>
            </a:r>
          </a:p>
          <a:p>
            <a:r>
              <a:rPr lang="ru-RU" dirty="0" smtClean="0"/>
              <a:t>	</a:t>
            </a:r>
          </a:p>
          <a:p>
            <a:r>
              <a:rPr lang="ru-RU" dirty="0" smtClean="0"/>
              <a:t>!!! </a:t>
            </a:r>
            <a:r>
              <a:rPr lang="ru-RU" i="1" dirty="0" smtClean="0"/>
              <a:t>за невыполнение заданий, будет ставиться неудовлетворительная оценка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4876" y="404664"/>
            <a:ext cx="7948972" cy="5832648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Секстакко́рд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— аккорд, который состоит из трёх звуков и является первым обращением трезвучия. Обращение происходит посредством перенесения основного тона необращённого трезвучия на октаву вверх. Интервал между двумя крайними звуками секстаккорда равен сексте, </a:t>
            </a:r>
            <a:r>
              <a:rPr lang="ru-RU" sz="20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отсюда </a:t>
            </a:r>
            <a:r>
              <a:rPr lang="ru-RU" sz="20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его название. </a:t>
            </a:r>
          </a:p>
          <a:p>
            <a:pPr algn="just"/>
            <a:r>
              <a:rPr lang="ru-RU" sz="20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Он может быть мажорным, или минорным. Мажорный секстаккорд обозначается заглавной буквой Б с прибавлением числа </a:t>
            </a:r>
            <a:r>
              <a:rPr lang="ru-RU" sz="20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0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 (Б6). Для построения мажорного секстаккорда от любого звука вверх необходимо знание порядка интервалов: малая терция и чистая кварта: сначала внизу малая терция, а над ней надстраивается чистая кварта</a:t>
            </a:r>
            <a:r>
              <a:rPr lang="ru-RU" sz="20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pPr algn="just"/>
            <a:r>
              <a:rPr lang="ru-RU" sz="2400" b="1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</a:p>
          <a:p>
            <a:pPr algn="just"/>
            <a:r>
              <a:rPr lang="ru-RU" sz="2400" b="1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Б6</a:t>
            </a:r>
            <a:endParaRPr lang="ru-RU" sz="3600" dirty="0" smtClean="0">
              <a:solidFill>
                <a:srgbClr val="11111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2028" y="4164530"/>
            <a:ext cx="2376264" cy="523220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Б6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м.3 + ч.4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51302" y="3949086"/>
            <a:ext cx="716741" cy="954107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ч.4</a:t>
            </a:r>
          </a:p>
          <a:p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51302" y="4903193"/>
            <a:ext cx="720079" cy="523220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м.3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41404" y="4104623"/>
            <a:ext cx="2651560" cy="1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67520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32656"/>
            <a:ext cx="7768952" cy="572463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Минорный  секстаккорд </a:t>
            </a:r>
            <a:r>
              <a:rPr lang="ru-RU" sz="2400" b="1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обозначается заглавной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буквой М с прибавлением 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числа 6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М6). </a:t>
            </a:r>
          </a:p>
          <a:p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построения 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минорного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секстаккорда от любого звука 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вверх  необходимо  знание  порядка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интервалов: 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большая терция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и чистая кварта: 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сначала 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внизу 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большая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терция, а над ней надстраивается чистая 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кварта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М.6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3136882"/>
            <a:ext cx="2844316" cy="584775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б.3 </a:t>
            </a: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ч.4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0152" y="3032955"/>
            <a:ext cx="900100" cy="396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021161" y="2861780"/>
            <a:ext cx="738082" cy="738664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ч.4</a:t>
            </a:r>
            <a:endParaRPr lang="ru-RU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21161" y="3600444"/>
            <a:ext cx="738082" cy="523220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.3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7944" y="4509120"/>
            <a:ext cx="3141349" cy="179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837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512676"/>
            <a:ext cx="7992888" cy="5796644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Например, построить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мажорный секстаккорд </a:t>
            </a:r>
            <a:r>
              <a:rPr lang="ru-RU" sz="2400" b="1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от «до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» вверх,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то отложим от этой ноты сначала 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малую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терцию «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до-ми - бемоль»,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потом сверху прибавим ещё и 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чистую кварту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от «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ми - бемоль»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— «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ми- бемоль  - ля - бемоль». </a:t>
            </a:r>
          </a:p>
          <a:p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Мажорный секстаккорд получился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из звуков ДО, 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МИ – бемоль – ЛЯ – бемоль: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99704" y="2890634"/>
            <a:ext cx="5816612" cy="2277547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/>
              <a:t> </a:t>
            </a:r>
            <a:r>
              <a:rPr lang="ru-RU" dirty="0" smtClean="0"/>
              <a:t>                             </a:t>
            </a:r>
            <a:r>
              <a:rPr lang="ru-RU" sz="4400" dirty="0" smtClean="0">
                <a:solidFill>
                  <a:srgbClr val="0070C0"/>
                </a:solidFill>
              </a:rPr>
              <a:t>=        +</a:t>
            </a:r>
          </a:p>
          <a:p>
            <a:endParaRPr lang="ru-RU" dirty="0" smtClean="0">
              <a:solidFill>
                <a:srgbClr val="0070C0"/>
              </a:solidFill>
            </a:endParaRPr>
          </a:p>
          <a:p>
            <a:r>
              <a:rPr lang="ru-RU" sz="4400" dirty="0">
                <a:solidFill>
                  <a:srgbClr val="0070C0"/>
                </a:solidFill>
              </a:rPr>
              <a:t> </a:t>
            </a:r>
            <a:r>
              <a:rPr lang="ru-RU" sz="4400" dirty="0" smtClean="0">
                <a:solidFill>
                  <a:srgbClr val="0070C0"/>
                </a:solidFill>
              </a:rPr>
              <a:t>   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9692" y="3182143"/>
            <a:ext cx="1728192" cy="16945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66905" y="3307715"/>
            <a:ext cx="976896" cy="156895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6136" y="3307715"/>
            <a:ext cx="1332804" cy="170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312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512676"/>
            <a:ext cx="7992888" cy="5796644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Например, построить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минорный секстаккорд 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от «до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» вверх ,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то отложим от этой ноты сначала 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большую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терцию «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до-ми»,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потом сверху прибавим ещё и 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чистую кварту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от «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ми»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— «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ми - ля». </a:t>
            </a:r>
          </a:p>
          <a:p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Мажорный секстаккорд получился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из звуков ДО, 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МИ, ЛЯ: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67644" y="3176972"/>
            <a:ext cx="5652628" cy="1723549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                 </a:t>
            </a:r>
            <a:r>
              <a:rPr lang="ru-RU" sz="4400" dirty="0" smtClean="0">
                <a:solidFill>
                  <a:srgbClr val="0070C0"/>
                </a:solidFill>
              </a:rPr>
              <a:t>=         +</a:t>
            </a:r>
          </a:p>
          <a:p>
            <a:r>
              <a:rPr lang="ru-RU" sz="4400" dirty="0" smtClean="0">
                <a:solidFill>
                  <a:srgbClr val="0070C0"/>
                </a:solidFill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3244" y="3233859"/>
            <a:ext cx="1692188" cy="160977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87924" y="3425333"/>
            <a:ext cx="964196" cy="14183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56631" y="3297885"/>
            <a:ext cx="890394" cy="1481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566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524862"/>
            <a:ext cx="7992888" cy="5796644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построения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мажорного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секстаккорда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от любого звука 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вниз 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необходимо  знание  порядка 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интервалов: чистая кварта и малая терция: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сначала 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вверху чистая кварта, а под ней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подстраивается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малая терция.</a:t>
            </a:r>
            <a:endParaRPr lang="ru-RU" sz="2400" dirty="0" smtClean="0">
              <a:solidFill>
                <a:srgbClr val="212745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, построить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мажорный секстаккорд 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от «до» вниз, то отложим от этой ноты сначала чистую кварту «до-соль», потом вниз добавим малую терцию  от «соль» — «соль - ми». </a:t>
            </a:r>
            <a:endParaRPr lang="ru-RU" sz="2400" dirty="0" smtClean="0">
              <a:solidFill>
                <a:srgbClr val="11111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Мажорный секстаккорд получился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из звуков ДО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, СОЛЬ, МИ: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57760" y="4320958"/>
            <a:ext cx="5190504" cy="2000548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            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</a:t>
            </a:r>
            <a:r>
              <a:rPr lang="ru-RU" sz="4400" dirty="0" smtClean="0">
                <a:solidFill>
                  <a:srgbClr val="0070C0"/>
                </a:solidFill>
              </a:rPr>
              <a:t>=       +</a:t>
            </a:r>
          </a:p>
          <a:p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  </a:t>
            </a: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60132" y="4755801"/>
            <a:ext cx="918264" cy="12832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47964" y="4658962"/>
            <a:ext cx="909575" cy="141140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67744" y="4570130"/>
            <a:ext cx="1568152" cy="165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4252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96652"/>
            <a:ext cx="8208912" cy="6012668"/>
          </a:xfrm>
        </p:spPr>
        <p:txBody>
          <a:bodyPr>
            <a:noAutofit/>
          </a:bodyPr>
          <a:lstStyle/>
          <a:p>
            <a:pPr lvl="0" algn="just">
              <a:buClr>
                <a:srgbClr val="F14124">
                  <a:lumMod val="75000"/>
                </a:srgbClr>
              </a:buClr>
            </a:pP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Для построения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минорного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секстаккорда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от любого звука вниз  необходимо  знание  порядка интервалов: чистая кварта и 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большая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терция: сначала вверху чистая кварта, а под ней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подстраивается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большая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терция.</a:t>
            </a:r>
            <a:endParaRPr lang="ru-RU" sz="2400" dirty="0">
              <a:solidFill>
                <a:srgbClr val="212745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, построить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минорный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секстаккорд 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от «до» 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вниз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, то отложим от этой ноты сначала чистую кварту «до-соль», потом вниз добавим 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большую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терцию  от «соль» — «соль – ми - бемоль». </a:t>
            </a:r>
          </a:p>
          <a:p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Мажорный секстаккорд получился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из звуков ДО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, СОЛЬ, МИ: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39652" y="3969061"/>
            <a:ext cx="6336704" cy="1723549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                        </a:t>
            </a:r>
            <a:r>
              <a:rPr lang="ru-RU" sz="4400" dirty="0" smtClean="0">
                <a:solidFill>
                  <a:srgbClr val="0070C0"/>
                </a:solidFill>
              </a:rPr>
              <a:t>=          +</a:t>
            </a:r>
          </a:p>
          <a:p>
            <a:endParaRPr lang="ru-RU" sz="4400" dirty="0" smtClean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7664" y="4037288"/>
            <a:ext cx="2064208" cy="155485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91980" y="4190503"/>
            <a:ext cx="1272027" cy="138509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0212" y="4221453"/>
            <a:ext cx="1062118" cy="1324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6225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512676"/>
            <a:ext cx="7992888" cy="5796644"/>
          </a:xfrm>
        </p:spPr>
        <p:txBody>
          <a:bodyPr>
            <a:noAutofit/>
          </a:bodyPr>
          <a:lstStyle/>
          <a:p>
            <a:pPr algn="just"/>
            <a:r>
              <a:rPr lang="ru-RU" sz="24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Квартсекстаккорд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может быть мажорным, или минорным.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Мажорный 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квартсекстаккорд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обозначается заглавной буквой Б с прибавлением чисел 6 и 4  (Б6/4). Для построения мажорного </a:t>
            </a:r>
            <a:r>
              <a:rPr lang="ru-RU" sz="2400" dirty="0" err="1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квартсекстаккорда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от любого звука 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вверх необходимо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знание порядка интервалов: 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чистая кварта и большая терция: сначала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внизу чистая кварта, а над ней надстраивается большая терция: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43608" y="3516927"/>
            <a:ext cx="2873569" cy="684803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=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ч.4  + б.3</a:t>
            </a:r>
          </a:p>
          <a:p>
            <a:endParaRPr lang="ru-RU" sz="105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56175" y="3166225"/>
            <a:ext cx="792088" cy="523220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б.3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56175" y="3693922"/>
            <a:ext cx="792088" cy="846386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ru-RU" sz="105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ч.4</a:t>
            </a:r>
          </a:p>
          <a:p>
            <a:endParaRPr lang="ru-RU" sz="105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42517" y="4518347"/>
            <a:ext cx="2750898" cy="178836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08004" y="3593242"/>
            <a:ext cx="1213445" cy="829781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69548" y="3593242"/>
            <a:ext cx="772969" cy="53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0376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636" y="4027602"/>
            <a:ext cx="3024336" cy="854080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= ч.4 + м.3</a:t>
            </a:r>
          </a:p>
          <a:p>
            <a:endParaRPr lang="ru-RU" sz="11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512676"/>
            <a:ext cx="7992888" cy="5796644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Минорный 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квартсекстаккорд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обозначается заглавной буквой 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М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с прибавлением чисел 6 и 4  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(М6/4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). Для построения 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минорного </a:t>
            </a:r>
            <a:r>
              <a:rPr lang="ru-RU" sz="2400" dirty="0" err="1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квартсекстаккорда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от любого 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звука вверх  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необходимо знание порядка интервалов</a:t>
            </a: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: чистая кварта и малая терция: сначала внизу чистая кварта, а над ней надстраивается малая терция:</a:t>
            </a:r>
            <a:endParaRPr lang="ru-RU" sz="2400" dirty="0">
              <a:solidFill>
                <a:srgbClr val="11111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48264" y="3119662"/>
            <a:ext cx="756084" cy="523220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м.3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48264" y="3596715"/>
            <a:ext cx="756084" cy="861774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ru-RU" sz="11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ч.4</a:t>
            </a:r>
            <a:endParaRPr lang="ru-RU" sz="11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1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18935" y="4570660"/>
            <a:ext cx="2585413" cy="174944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44108" y="3381272"/>
            <a:ext cx="1164175" cy="74537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188100"/>
            <a:ext cx="1027362" cy="540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0970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1437</TotalTime>
  <Words>947</Words>
  <Application>Microsoft Office PowerPoint</Application>
  <PresentationFormat>Экран (4:3)</PresentationFormat>
  <Paragraphs>119</Paragraphs>
  <Slides>15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РН-Юганскнефтегаз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iekaterina.nifontova@gmail.com</cp:lastModifiedBy>
  <cp:revision>178</cp:revision>
  <dcterms:created xsi:type="dcterms:W3CDTF">2020-04-19T06:54:04Z</dcterms:created>
  <dcterms:modified xsi:type="dcterms:W3CDTF">2022-02-07T06:36:36Z</dcterms:modified>
</cp:coreProperties>
</file>